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0" r:id="rId3"/>
    <p:sldId id="277" r:id="rId4"/>
    <p:sldId id="275" r:id="rId5"/>
    <p:sldId id="285" r:id="rId6"/>
    <p:sldId id="282" r:id="rId7"/>
    <p:sldId id="283" r:id="rId8"/>
    <p:sldId id="276" r:id="rId9"/>
    <p:sldId id="284" r:id="rId10"/>
    <p:sldId id="278" r:id="rId11"/>
    <p:sldId id="271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3548" autoAdjust="0"/>
  </p:normalViewPr>
  <p:slideViewPr>
    <p:cSldViewPr>
      <p:cViewPr varScale="1">
        <p:scale>
          <a:sx n="99" d="100"/>
          <a:sy n="99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E1FDE-A63D-4A83-89BE-0F460681BA1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E0A96-B904-4E65-B37A-D48444DCB0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4brain.ru/memory/_7-pravil-zapominanija-informacii.ph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00042"/>
            <a:ext cx="7177430" cy="366254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99FF"/>
                </a:solidFill>
              </a:rPr>
              <a:t>Мастер – класс.</a:t>
            </a:r>
          </a:p>
          <a:p>
            <a:r>
              <a:rPr lang="ru-RU" sz="2000" dirty="0" smtClean="0">
                <a:solidFill>
                  <a:srgbClr val="0099FF"/>
                </a:solidFill>
              </a:rPr>
              <a:t>«Вместе учим таблицу умножения» </a:t>
            </a:r>
          </a:p>
          <a:p>
            <a:endParaRPr lang="ru-RU" sz="2000" dirty="0" smtClean="0">
              <a:solidFill>
                <a:srgbClr val="0099FF"/>
              </a:solidFill>
            </a:endParaRPr>
          </a:p>
          <a:p>
            <a:endParaRPr lang="ru-RU" sz="2000" dirty="0" smtClean="0">
              <a:solidFill>
                <a:srgbClr val="0099FF"/>
              </a:solidFill>
            </a:endParaRPr>
          </a:p>
          <a:p>
            <a:endParaRPr lang="ru-RU" sz="2000" dirty="0" smtClean="0">
              <a:solidFill>
                <a:srgbClr val="0099FF"/>
              </a:solidFill>
            </a:endParaRPr>
          </a:p>
          <a:p>
            <a:endParaRPr lang="ru-RU" sz="2000" dirty="0" smtClean="0">
              <a:solidFill>
                <a:srgbClr val="0099FF"/>
              </a:solidFill>
            </a:endParaRPr>
          </a:p>
          <a:p>
            <a:endParaRPr lang="ru-RU" sz="2000" dirty="0" smtClean="0">
              <a:solidFill>
                <a:srgbClr val="0099FF"/>
              </a:solidFill>
            </a:endParaRPr>
          </a:p>
          <a:p>
            <a:endParaRPr lang="ru-RU" sz="2000" dirty="0" smtClean="0">
              <a:solidFill>
                <a:srgbClr val="0099FF"/>
              </a:solidFill>
            </a:endParaRPr>
          </a:p>
          <a:p>
            <a:endParaRPr lang="ru-RU" sz="2000" dirty="0" smtClean="0">
              <a:solidFill>
                <a:srgbClr val="0099FF"/>
              </a:solidFill>
            </a:endParaRPr>
          </a:p>
          <a:p>
            <a:endParaRPr lang="ru-RU" sz="2000" dirty="0" smtClean="0">
              <a:solidFill>
                <a:srgbClr val="0099FF"/>
              </a:solidFill>
            </a:endParaRPr>
          </a:p>
          <a:p>
            <a:endParaRPr lang="ru-RU" sz="2000" dirty="0">
              <a:solidFill>
                <a:srgbClr val="0099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967335"/>
            <a:ext cx="6286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Цель: развивать «математическую интуицию», умение видеть глубокие связи в математике.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428604"/>
            <a:ext cx="8429684" cy="62151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</a:rPr>
              <a:t>ЕЖЕУРОЧНО!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Отработка механического запоминания. Ежедневная работа по проверке таблицы по карточкам. Сначала 10 примеров на умножение и деление -2 минуты время, затем время уменьшается до тех пор пока все не справятся за 1 минуту. (Оценка выставляется на конверте. Итоговая (средняя) за неделю выставляется в журнал)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 Потом карточка примеров увеличивается до 20 примеров. Время устанавливается такое же : 2 минуты, потом 1 минута. Когда и этот этап показал успешный результат, работа продолжается по введению в систему знаний: карточки, требующие и чёткого знания порядка действий – вычисления устные также на время 2 минуты.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357298"/>
            <a:ext cx="6215106" cy="38576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Спасибо за внимание</a:t>
            </a:r>
            <a:r>
              <a:rPr lang="ru-RU" sz="4800" dirty="0" smtClean="0">
                <a:solidFill>
                  <a:srgbClr val="FF0000"/>
                </a:solidFill>
                <a:latin typeface="Monotype Corsiva" pitchFamily="66" charset="0"/>
              </a:rPr>
              <a:t>!</a:t>
            </a:r>
            <a:endParaRPr lang="ru-RU" sz="48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500042"/>
            <a:ext cx="67866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математике много занимательных задач,  привлекающих внимание ребят.  Но есть таблица сложения и умножения, требующая проявления настойчивости и труда в запоминании.  В любом даже рутинном процессе, коим являются и упражнения для изучения таблицы умножения, должен обязательно присутствовать элемент игры, он необходим для детей! Обучение с привлечением игровых приемов, соревнования заставит ребенка вникнуть в задание, по-настоящему заинтересоваться предметом умножения и забыть о нежелании учиться. Одно из главных </a:t>
            </a:r>
            <a:r>
              <a:rPr lang="ru-RU" dirty="0" smtClean="0">
                <a:hlinkClick r:id="rId3"/>
              </a:rPr>
              <a:t>правил запоминания</a:t>
            </a:r>
            <a:r>
              <a:rPr lang="ru-RU" dirty="0" smtClean="0"/>
              <a:t> гласит: интересное запоминается лучше и быстрее. Если вы сможете пробудить интерес ребенка к умножению, вы уже сделаете половину дела! Но, только система работы в классе гарантирует положительный результат всех детей.</a:t>
            </a:r>
          </a:p>
          <a:p>
            <a:r>
              <a:rPr lang="ru-RU" dirty="0" smtClean="0"/>
              <a:t>Предлагаю вашему вниманию приёмы эффективной работы использованные и придуманные мною. Связана таблица с циферблатом, стрелки – знак умножения.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43042" y="500042"/>
            <a:ext cx="6000792" cy="56436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143372" y="57148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r>
              <a:rPr lang="ru-RU" sz="4400" b="1" dirty="0" smtClean="0">
                <a:solidFill>
                  <a:srgbClr val="002060"/>
                </a:solidFill>
              </a:rPr>
              <a:t>0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286248" y="521495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24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14942" y="85723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4</a:t>
            </a:r>
            <a:endParaRPr lang="ru-RU" sz="4400" b="1" dirty="0"/>
          </a:p>
        </p:txBody>
      </p:sp>
      <p:sp>
        <p:nvSpPr>
          <p:cNvPr id="7" name="Овал 6"/>
          <p:cNvSpPr/>
          <p:nvPr/>
        </p:nvSpPr>
        <p:spPr>
          <a:xfrm>
            <a:off x="6143636" y="171448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8</a:t>
            </a:r>
            <a:endParaRPr lang="ru-RU" sz="4400" dirty="0"/>
          </a:p>
        </p:txBody>
      </p:sp>
      <p:sp>
        <p:nvSpPr>
          <p:cNvPr id="8" name="Овал 7"/>
          <p:cNvSpPr/>
          <p:nvPr/>
        </p:nvSpPr>
        <p:spPr>
          <a:xfrm>
            <a:off x="6286512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16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85918" y="285749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36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72264" y="278605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12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29256" y="478632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20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143108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32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000364" y="485776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28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143108" y="1857364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40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488" y="92867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44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143372" y="2928934"/>
            <a:ext cx="928694" cy="8572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4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 rot="20470957">
            <a:off x="4357789" y="1521615"/>
            <a:ext cx="357190" cy="1429540"/>
          </a:xfrm>
          <a:prstGeom prst="upArrow">
            <a:avLst>
              <a:gd name="adj1" fmla="val 69202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2488927">
            <a:off x="4367301" y="1834973"/>
            <a:ext cx="356220" cy="1119189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2844" y="0"/>
            <a:ext cx="2428892" cy="15001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Этап открытия знания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(Объясните как получился такой циферблат?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43042" y="428604"/>
            <a:ext cx="6000792" cy="56436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143372" y="57148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r>
              <a:rPr lang="ru-RU" sz="3200" b="1" dirty="0" smtClean="0">
                <a:solidFill>
                  <a:srgbClr val="002060"/>
                </a:solidFill>
              </a:rPr>
              <a:t>0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286248" y="521495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18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14942" y="85723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3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143636" y="171448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86512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12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85918" y="285749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27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49711" y="2774571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9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29256" y="478632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15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214546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24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000364" y="485776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21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143108" y="1857364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30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488" y="92867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33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143372" y="2928934"/>
            <a:ext cx="928694" cy="8572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3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 rot="20470957">
            <a:off x="4357789" y="1521615"/>
            <a:ext cx="357190" cy="1429540"/>
          </a:xfrm>
          <a:prstGeom prst="upArrow">
            <a:avLst>
              <a:gd name="adj1" fmla="val 69202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2488927">
            <a:off x="4367301" y="1834973"/>
            <a:ext cx="356220" cy="1119189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2844" y="285728"/>
            <a:ext cx="2143140" cy="9286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Этап закрепления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(работа в парах)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Продолжите…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43042" y="428604"/>
            <a:ext cx="6000792" cy="56436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143372" y="57148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r>
              <a:rPr lang="ru-RU" sz="3200" b="1" dirty="0" smtClean="0">
                <a:solidFill>
                  <a:srgbClr val="002060"/>
                </a:solidFill>
              </a:rPr>
              <a:t>0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286248" y="521495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30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14942" y="85723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143636" y="171448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86512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85918" y="285749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49711" y="2774571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29256" y="478632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>
                <a:solidFill>
                  <a:srgbClr val="002060"/>
                </a:solidFill>
              </a:rPr>
              <a:t>2</a:t>
            </a:r>
            <a:r>
              <a:rPr lang="ru-RU" sz="3200" b="1" dirty="0" smtClean="0">
                <a:solidFill>
                  <a:srgbClr val="002060"/>
                </a:solidFill>
              </a:rPr>
              <a:t>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214546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000364" y="485776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143108" y="1857364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488" y="92867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55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143372" y="2928934"/>
            <a:ext cx="928694" cy="8572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5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 rot="20470957">
            <a:off x="4357789" y="1521615"/>
            <a:ext cx="357190" cy="1429540"/>
          </a:xfrm>
          <a:prstGeom prst="upArrow">
            <a:avLst>
              <a:gd name="adj1" fmla="val 69202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2488927">
            <a:off x="4367301" y="1834973"/>
            <a:ext cx="356220" cy="1119189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2844" y="285728"/>
            <a:ext cx="2143140" cy="9286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Этап закрепления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(работа в парах)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Продолжите…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79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43042" y="428604"/>
            <a:ext cx="6000792" cy="56436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143372" y="57148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r>
              <a:rPr lang="ru-RU" sz="3200" b="1" dirty="0" smtClean="0">
                <a:solidFill>
                  <a:srgbClr val="002060"/>
                </a:solidFill>
              </a:rPr>
              <a:t>0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286248" y="521495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36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14942" y="85723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143636" y="171448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12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86512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24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85918" y="285749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54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49711" y="2774571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18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29256" y="478632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30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214546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48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000364" y="485776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42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143108" y="1857364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60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488" y="92867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</a:rPr>
              <a:t>66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143372" y="2928934"/>
            <a:ext cx="928694" cy="8572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6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 rot="20470957">
            <a:off x="4357789" y="1521615"/>
            <a:ext cx="357190" cy="1429540"/>
          </a:xfrm>
          <a:prstGeom prst="upArrow">
            <a:avLst>
              <a:gd name="adj1" fmla="val 69202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2488927">
            <a:off x="4367301" y="1834973"/>
            <a:ext cx="356220" cy="1119189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2844" y="285728"/>
            <a:ext cx="2143140" cy="9286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Этап закрепления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(работа в парах)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Продолжите…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48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43042" y="500042"/>
            <a:ext cx="6000792" cy="56436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143372" y="57148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r>
              <a:rPr lang="ru-RU" sz="3200" b="1" dirty="0" smtClean="0">
                <a:solidFill>
                  <a:srgbClr val="002060"/>
                </a:solidFill>
              </a:rPr>
              <a:t>0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286248" y="521495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44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214942" y="85723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7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143636" y="171448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14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86512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28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85918" y="285749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63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72264" y="278605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24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29256" y="478632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35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214546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58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000364" y="485776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49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143108" y="1857364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70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57488" y="92867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77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143372" y="2928934"/>
            <a:ext cx="928694" cy="8572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?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 rot="20470957">
            <a:off x="4357789" y="1521615"/>
            <a:ext cx="357190" cy="1429540"/>
          </a:xfrm>
          <a:prstGeom prst="upArrow">
            <a:avLst>
              <a:gd name="adj1" fmla="val 69202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2488927">
            <a:off x="4367301" y="1834973"/>
            <a:ext cx="356220" cy="1119189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4282" y="214290"/>
            <a:ext cx="2357454" cy="10001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Введение в систему знаний (метод коллизий)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248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43042" y="500042"/>
            <a:ext cx="6000792" cy="56436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143372" y="57148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286248" y="521495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214942" y="85723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143636" y="171448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286512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785918" y="285749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572264" y="278605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24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29256" y="478632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40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214546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000364" y="485776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143108" y="1857364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857488" y="92867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88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143372" y="2928934"/>
            <a:ext cx="928694" cy="8572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8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 rot="20470957">
            <a:off x="4357789" y="1521615"/>
            <a:ext cx="357190" cy="1429540"/>
          </a:xfrm>
          <a:prstGeom prst="upArrow">
            <a:avLst>
              <a:gd name="adj1" fmla="val 69202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2488927">
            <a:off x="4367301" y="1834973"/>
            <a:ext cx="356220" cy="1119189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85720" y="357166"/>
            <a:ext cx="1643074" cy="7858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Заполни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43042" y="500042"/>
            <a:ext cx="6000792" cy="56436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143372" y="57148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286248" y="521495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214942" y="85723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143636" y="171448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286512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785918" y="285749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572264" y="2786058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27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29256" y="4786322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45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214546" y="3929066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000364" y="485776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143108" y="1857364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857488" y="928670"/>
            <a:ext cx="928694" cy="857256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99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37363" y="2958424"/>
            <a:ext cx="928694" cy="8572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9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 rot="20470957">
            <a:off x="4357789" y="1521615"/>
            <a:ext cx="357190" cy="1429540"/>
          </a:xfrm>
          <a:prstGeom prst="upArrow">
            <a:avLst>
              <a:gd name="adj1" fmla="val 69202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2488927">
            <a:off x="4367301" y="1834973"/>
            <a:ext cx="356220" cy="1119189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85720" y="357166"/>
            <a:ext cx="1643074" cy="7858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Заполни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911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ea7bc8609a44b317d94ec88b52dccb9fbfb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389</Words>
  <Application>Microsoft Office PowerPoint</Application>
  <PresentationFormat>Экран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Monotype Corsiva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User</cp:lastModifiedBy>
  <cp:revision>59</cp:revision>
  <dcterms:created xsi:type="dcterms:W3CDTF">2014-04-07T07:24:44Z</dcterms:created>
  <dcterms:modified xsi:type="dcterms:W3CDTF">2024-03-28T10:02:00Z</dcterms:modified>
</cp:coreProperties>
</file>